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handoutMasterIdLst>
    <p:handoutMasterId r:id="rId3"/>
  </p:handoutMasterIdLst>
  <p:sldIdLst>
    <p:sldId id="258" r:id="rId2"/>
  </p:sldIdLst>
  <p:sldSz cx="6858000" cy="9144000" type="letter"/>
  <p:notesSz cx="6950075" cy="9236075"/>
  <p:embeddedFontLst>
    <p:embeddedFont>
      <p:font typeface="HelloHoneycrisp" panose="02000603000000000000" pitchFamily="2" charset="0"/>
      <p:regular r:id="rId4"/>
    </p:embeddedFont>
    <p:embeddedFont>
      <p:font typeface="Open Sans Light" panose="020B0604020202020204" charset="0"/>
      <p:regular r:id="rId5"/>
      <p:italic r:id="rId6"/>
    </p:embeddedFon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Pompiere " panose="020B0604020202020204" charset="0"/>
      <p:regular r:id="rId11"/>
    </p:embeddedFont>
    <p:embeddedFont>
      <p:font typeface="AbcTeacher" panose="00000400000000000000" pitchFamily="2" charset="0"/>
      <p:regular r:id="rId12"/>
    </p:embeddedFont>
    <p:embeddedFont>
      <p:font typeface="AGTacoTuesday" panose="02000603000000000000" pitchFamily="2" charset="0"/>
      <p:regular r:id="rId13"/>
    </p:embeddedFont>
    <p:embeddedFont>
      <p:font typeface="Calibri Light" panose="020F0302020204030204" pitchFamily="34" charset="0"/>
      <p:regular r:id="rId14"/>
      <p:italic r:id="rId15"/>
    </p:embeddedFont>
    <p:embeddedFont>
      <p:font typeface="AbcPrint" panose="00000400000000000000" pitchFamily="2" charset="0"/>
      <p:regular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C786"/>
    <a:srgbClr val="D4A97E"/>
    <a:srgbClr val="FFCC00"/>
    <a:srgbClr val="4BCD9B"/>
    <a:srgbClr val="66FF33"/>
    <a:srgbClr val="99FF33"/>
    <a:srgbClr val="FF33CC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3" autoAdjust="0"/>
    <p:restoredTop sz="94660"/>
  </p:normalViewPr>
  <p:slideViewPr>
    <p:cSldViewPr snapToGrid="0" showGuides="1">
      <p:cViewPr>
        <p:scale>
          <a:sx n="82" d="100"/>
          <a:sy n="82" d="100"/>
        </p:scale>
        <p:origin x="1446" y="78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3" d="100"/>
          <a:sy n="53" d="100"/>
        </p:scale>
        <p:origin x="2544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viewProps" Target="viewProps.xml"/><Relationship Id="rId3" Type="http://schemas.openxmlformats.org/officeDocument/2006/relationships/handoutMaster" Target="handoutMasters/handout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3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font" Target="fonts/font12.fntdata"/><Relationship Id="rId10" Type="http://schemas.openxmlformats.org/officeDocument/2006/relationships/font" Target="fonts/font7.fntdata"/><Relationship Id="rId19" Type="http://schemas.openxmlformats.org/officeDocument/2006/relationships/theme" Target="theme/theme1.xml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7"/>
          </a:xfrm>
          <a:prstGeom prst="rect">
            <a:avLst/>
          </a:prstGeom>
        </p:spPr>
        <p:txBody>
          <a:bodyPr vert="horz" lIns="92487" tIns="46244" rIns="92487" bIns="4624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8" y="0"/>
            <a:ext cx="3011699" cy="463407"/>
          </a:xfrm>
          <a:prstGeom prst="rect">
            <a:avLst/>
          </a:prstGeom>
        </p:spPr>
        <p:txBody>
          <a:bodyPr vert="horz" lIns="92487" tIns="46244" rIns="92487" bIns="46244" rtlCol="0"/>
          <a:lstStyle>
            <a:lvl1pPr algn="r">
              <a:defRPr sz="1200"/>
            </a:lvl1pPr>
          </a:lstStyle>
          <a:p>
            <a:fld id="{D953BA06-4A16-40E9-8730-D2CE8F64176C}" type="datetimeFigureOut">
              <a:rPr lang="en-US" smtClean="0"/>
              <a:t>11/5/2018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9"/>
            <a:ext cx="3011699" cy="463406"/>
          </a:xfrm>
          <a:prstGeom prst="rect">
            <a:avLst/>
          </a:prstGeom>
        </p:spPr>
        <p:txBody>
          <a:bodyPr vert="horz" lIns="92487" tIns="46244" rIns="92487" bIns="4624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8" y="8772669"/>
            <a:ext cx="3011699" cy="463406"/>
          </a:xfrm>
          <a:prstGeom prst="rect">
            <a:avLst/>
          </a:prstGeom>
        </p:spPr>
        <p:txBody>
          <a:bodyPr vert="horz" lIns="92487" tIns="46244" rIns="92487" bIns="46244" rtlCol="0" anchor="b"/>
          <a:lstStyle>
            <a:lvl1pPr algn="r">
              <a:defRPr sz="1200"/>
            </a:lvl1pPr>
          </a:lstStyle>
          <a:p>
            <a:fld id="{B3D7DE91-8CF2-4510-8BF7-D237584AF2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8201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F3B6F-EE77-45F3-8ADC-61D5DF62CC9C}" type="datetimeFigureOut">
              <a:rPr lang="en-US" smtClean="0"/>
              <a:t>11/5/2018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40D97-33F6-4971-95A1-2EC61B110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877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F3B6F-EE77-45F3-8ADC-61D5DF62CC9C}" type="datetimeFigureOut">
              <a:rPr lang="en-US" smtClean="0"/>
              <a:t>11/5/2018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40D97-33F6-4971-95A1-2EC61B110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89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F3B6F-EE77-45F3-8ADC-61D5DF62CC9C}" type="datetimeFigureOut">
              <a:rPr lang="en-US" smtClean="0"/>
              <a:t>11/5/2018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40D97-33F6-4971-95A1-2EC61B110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722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F3B6F-EE77-45F3-8ADC-61D5DF62CC9C}" type="datetimeFigureOut">
              <a:rPr lang="en-US" smtClean="0"/>
              <a:t>11/5/2018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40D97-33F6-4971-95A1-2EC61B110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120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F3B6F-EE77-45F3-8ADC-61D5DF62CC9C}" type="datetimeFigureOut">
              <a:rPr lang="en-US" smtClean="0"/>
              <a:t>11/5/2018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40D97-33F6-4971-95A1-2EC61B110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625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F3B6F-EE77-45F3-8ADC-61D5DF62CC9C}" type="datetimeFigureOut">
              <a:rPr lang="en-US" smtClean="0"/>
              <a:t>11/5/2018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40D97-33F6-4971-95A1-2EC61B110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590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F3B6F-EE77-45F3-8ADC-61D5DF62CC9C}" type="datetimeFigureOut">
              <a:rPr lang="en-US" smtClean="0"/>
              <a:t>11/5/2018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40D97-33F6-4971-95A1-2EC61B110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5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F3B6F-EE77-45F3-8ADC-61D5DF62CC9C}" type="datetimeFigureOut">
              <a:rPr lang="en-US" smtClean="0"/>
              <a:t>11/5/2018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40D97-33F6-4971-95A1-2EC61B110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460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F3B6F-EE77-45F3-8ADC-61D5DF62CC9C}" type="datetimeFigureOut">
              <a:rPr lang="en-US" smtClean="0"/>
              <a:t>11/5/2018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40D97-33F6-4971-95A1-2EC61B110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581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F3B6F-EE77-45F3-8ADC-61D5DF62CC9C}" type="datetimeFigureOut">
              <a:rPr lang="en-US" smtClean="0"/>
              <a:t>11/5/2018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40D97-33F6-4971-95A1-2EC61B110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637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F3B6F-EE77-45F3-8ADC-61D5DF62CC9C}" type="datetimeFigureOut">
              <a:rPr lang="en-US" smtClean="0"/>
              <a:t>11/5/2018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40D97-33F6-4971-95A1-2EC61B110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011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8F3B6F-EE77-45F3-8ADC-61D5DF62CC9C}" type="datetimeFigureOut">
              <a:rPr lang="en-US" smtClean="0"/>
              <a:t>11/5/2018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D40D97-33F6-4971-95A1-2EC61B110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14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6858000" cy="145582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1455821"/>
            <a:ext cx="1735494" cy="768817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735494" y="5523722"/>
            <a:ext cx="5122506" cy="362027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 bwMode="white">
          <a:xfrm>
            <a:off x="205273" y="166228"/>
            <a:ext cx="64216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spc="300" dirty="0" smtClean="0">
                <a:solidFill>
                  <a:schemeClr val="bg1"/>
                </a:solidFill>
                <a:latin typeface="Pompiere " panose="02000000000000000000" pitchFamily="2" charset="0"/>
              </a:rPr>
              <a:t>CLASSROOM NEWS</a:t>
            </a:r>
            <a:endParaRPr lang="en-US" sz="6000" spc="300" dirty="0">
              <a:solidFill>
                <a:schemeClr val="bg1"/>
              </a:solidFill>
              <a:latin typeface="Pompiere 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 bwMode="white">
          <a:xfrm>
            <a:off x="637674" y="962522"/>
            <a:ext cx="5594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Pompiere " panose="02000000000000000000" pitchFamily="2" charset="0"/>
              </a:rPr>
              <a:t>Week of </a:t>
            </a:r>
            <a:r>
              <a:rPr lang="en-US" dirty="0" smtClean="0">
                <a:solidFill>
                  <a:schemeClr val="bg1"/>
                </a:solidFill>
                <a:latin typeface="Pompiere " panose="02000000000000000000" pitchFamily="2" charset="0"/>
              </a:rPr>
              <a:t>November </a:t>
            </a:r>
            <a:r>
              <a:rPr lang="en-US" dirty="0">
                <a:solidFill>
                  <a:schemeClr val="bg1"/>
                </a:solidFill>
                <a:latin typeface="Pompiere " panose="02000000000000000000" pitchFamily="2" charset="0"/>
              </a:rPr>
              <a:t>5</a:t>
            </a:r>
            <a:r>
              <a:rPr lang="en-US" dirty="0" smtClean="0">
                <a:solidFill>
                  <a:schemeClr val="bg1"/>
                </a:solidFill>
                <a:latin typeface="Pompiere " panose="02000000000000000000" pitchFamily="2" charset="0"/>
              </a:rPr>
              <a:t>, </a:t>
            </a:r>
            <a:r>
              <a:rPr lang="en-US" dirty="0" smtClean="0">
                <a:solidFill>
                  <a:schemeClr val="bg1"/>
                </a:solidFill>
                <a:latin typeface="Pompiere " panose="02000000000000000000" pitchFamily="2" charset="0"/>
              </a:rPr>
              <a:t>2018</a:t>
            </a:r>
            <a:r>
              <a:rPr lang="en-US" dirty="0" smtClean="0">
                <a:solidFill>
                  <a:schemeClr val="bg1"/>
                </a:solidFill>
                <a:latin typeface="Pompiere " panose="02000000000000000000" pitchFamily="2" charset="0"/>
                <a:sym typeface="Wingdings" panose="05000000000000000000" pitchFamily="2" charset="2"/>
              </a:rPr>
              <a:t>  danielleroderick@sevier.org</a:t>
            </a:r>
            <a:endParaRPr lang="en-US" dirty="0">
              <a:solidFill>
                <a:schemeClr val="bg1"/>
              </a:solidFill>
              <a:latin typeface="Pompiere 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50109" y="1537991"/>
            <a:ext cx="42148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Pompiere " panose="02000000000000000000" pitchFamily="2" charset="0"/>
              </a:rPr>
              <a:t>MUSE Visit</a:t>
            </a:r>
            <a:endParaRPr lang="en-US" sz="3200" dirty="0">
              <a:latin typeface="Pompiere 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75295" y="1856751"/>
            <a:ext cx="4220049" cy="913070"/>
          </a:xfrm>
          <a:prstGeom prst="rect">
            <a:avLst/>
          </a:prstGeom>
          <a:noFill/>
        </p:spPr>
        <p:txBody>
          <a:bodyPr wrap="square" spcCol="91440" rtlCol="0">
            <a:spAutoFit/>
          </a:bodyPr>
          <a:lstStyle/>
          <a:p>
            <a:pPr>
              <a:lnSpc>
                <a:spcPts val="1600"/>
              </a:lnSpc>
            </a:pPr>
            <a:endParaRPr lang="en-US" sz="14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lnSpc>
                <a:spcPts val="1600"/>
              </a:lnSpc>
            </a:pPr>
            <a:r>
              <a:rPr lang="en-US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Students learned about </a:t>
            </a:r>
            <a:r>
              <a:rPr lang="en-US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heredity.  They were able to observe their own dominant and recessive traits using handheld mirrors.</a:t>
            </a:r>
            <a:endParaRPr lang="en-US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889695" y="6087989"/>
            <a:ext cx="2876445" cy="29550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889696" y="6087989"/>
            <a:ext cx="2876444" cy="41031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 bwMode="white">
          <a:xfrm>
            <a:off x="1961887" y="6104904"/>
            <a:ext cx="26958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Pompiere " panose="02000000000000000000" pitchFamily="2" charset="0"/>
              </a:rPr>
              <a:t>Spelling Words</a:t>
            </a:r>
            <a:endParaRPr lang="en-US" sz="2000" dirty="0">
              <a:solidFill>
                <a:schemeClr val="bg1"/>
              </a:solidFill>
              <a:latin typeface="Pompiere 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028894" y="6081627"/>
            <a:ext cx="1649370" cy="29725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015784" y="6059913"/>
            <a:ext cx="1664701" cy="41031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 bwMode="white">
          <a:xfrm>
            <a:off x="5129213" y="6076828"/>
            <a:ext cx="14677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Pompiere " panose="02000000000000000000" pitchFamily="2" charset="0"/>
              </a:rPr>
              <a:t>Vocabulary</a:t>
            </a:r>
            <a:endParaRPr lang="en-US" sz="2000" dirty="0">
              <a:solidFill>
                <a:schemeClr val="bg1"/>
              </a:solidFill>
              <a:latin typeface="Pompiere 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-1564688" y="8407864"/>
            <a:ext cx="48246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Pompiere " panose="02000000000000000000" pitchFamily="2" charset="0"/>
              </a:rPr>
              <a:t>It’s ok to not know, </a:t>
            </a:r>
          </a:p>
          <a:p>
            <a:pPr algn="ctr"/>
            <a:r>
              <a:rPr lang="en-US" dirty="0" smtClean="0">
                <a:latin typeface="Pompiere " panose="02000000000000000000" pitchFamily="2" charset="0"/>
              </a:rPr>
              <a:t>but it’s not ok to not try.</a:t>
            </a:r>
            <a:endParaRPr lang="en-US" dirty="0">
              <a:latin typeface="Pompiere " panose="02000000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949856" y="6597245"/>
            <a:ext cx="2816284" cy="2385268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1. </a:t>
            </a: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liked</a:t>
            </a:r>
            <a:endParaRPr lang="en-US" sz="10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2. </a:t>
            </a: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using</a:t>
            </a:r>
            <a:endParaRPr lang="en-US" sz="10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3. </a:t>
            </a: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riding</a:t>
            </a:r>
            <a:endParaRPr lang="en-US" sz="10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4. </a:t>
            </a: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chased</a:t>
            </a:r>
            <a:endParaRPr lang="en-US" sz="10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5. </a:t>
            </a: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spilled</a:t>
            </a:r>
            <a:endParaRPr lang="en-US" sz="10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6</a:t>
            </a: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making</a:t>
            </a:r>
            <a:endParaRPr lang="en-US" sz="10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7. </a:t>
            </a: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closed</a:t>
            </a:r>
            <a:endParaRPr lang="en-US" sz="10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8. </a:t>
            </a: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hoping</a:t>
            </a:r>
            <a:endParaRPr lang="en-US" sz="10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9. </a:t>
            </a: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baked</a:t>
            </a:r>
            <a:endParaRPr lang="en-US" sz="10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10. </a:t>
            </a: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hiding</a:t>
            </a:r>
            <a:endParaRPr lang="en-US" sz="10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11. </a:t>
            </a: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standing</a:t>
            </a:r>
            <a:endParaRPr lang="en-US" sz="10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12. </a:t>
            </a: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asked</a:t>
            </a:r>
            <a:endParaRPr lang="en-US" sz="10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13. </a:t>
            </a: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mixed</a:t>
            </a:r>
            <a:endParaRPr lang="en-US" sz="10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14. </a:t>
            </a: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sleeping</a:t>
            </a:r>
            <a:endParaRPr lang="en-US" sz="10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15. </a:t>
            </a: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teasing</a:t>
            </a:r>
            <a:endParaRPr lang="en-US" sz="10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16. </a:t>
            </a: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knocking</a:t>
            </a:r>
            <a:endParaRPr lang="en-US" sz="10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spcAft>
                <a:spcPts val="300"/>
              </a:spcAft>
            </a:pPr>
            <a:endParaRPr lang="en-US" sz="10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**Students may receive a differentiated list based on pretest results.</a:t>
            </a:r>
          </a:p>
          <a:p>
            <a:pPr>
              <a:spcAft>
                <a:spcPts val="300"/>
              </a:spcAft>
            </a:pPr>
            <a:endParaRPr lang="en-US" sz="10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PHONICS SKILL:      </a:t>
            </a: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CVC Syllable Pattern</a:t>
            </a:r>
            <a:endParaRPr lang="en-US" sz="1000" dirty="0">
              <a:latin typeface="AbcTeacher" panose="00000400000000000000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-71091" y="1583471"/>
            <a:ext cx="1877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HelloHoneycrisp" panose="02000603000000000000" pitchFamily="2" charset="0"/>
                <a:ea typeface="HelloHoneycrisp" panose="02000603000000000000" pitchFamily="2" charset="0"/>
              </a:rPr>
              <a:t>Mark Your Calendar</a:t>
            </a:r>
            <a:endParaRPr lang="en-US" dirty="0">
              <a:latin typeface="HelloHoneycrisp" panose="02000603000000000000" pitchFamily="2" charset="0"/>
              <a:ea typeface="HelloHoneycrisp" panose="02000603000000000000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7105" y="6239391"/>
            <a:ext cx="1597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Pompiere " panose="020B0604020202020204" charset="0"/>
                <a:ea typeface="HelloHoneycrisp" panose="02000603000000000000" pitchFamily="2" charset="0"/>
              </a:rPr>
              <a:t>Reading</a:t>
            </a:r>
            <a:endParaRPr lang="en-US" sz="2400" dirty="0">
              <a:latin typeface="Pompiere " panose="020B0604020202020204" charset="0"/>
              <a:ea typeface="HelloHoneycrisp" panose="02000603000000000000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2249" y="6656466"/>
            <a:ext cx="15644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Students will </a:t>
            </a:r>
            <a:r>
              <a:rPr lang="en-US" sz="12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identify character traits to better understand characters and how they approach </a:t>
            </a:r>
          </a:p>
          <a:p>
            <a:r>
              <a:rPr lang="en-US" sz="1200" dirty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a</a:t>
            </a:r>
            <a:r>
              <a:rPr lang="en-US" sz="12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problem.</a:t>
            </a:r>
            <a:endParaRPr lang="en-US" sz="12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649" y="2003337"/>
            <a:ext cx="1129990" cy="847493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5103025" y="6580509"/>
            <a:ext cx="1257568" cy="3400931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1. </a:t>
            </a: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tunnel</a:t>
            </a:r>
            <a:endParaRPr lang="en-US" sz="10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2. </a:t>
            </a: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curled</a:t>
            </a:r>
            <a:endParaRPr lang="en-US" sz="10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3. </a:t>
            </a: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height</a:t>
            </a:r>
            <a:endParaRPr lang="en-US" sz="10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4. </a:t>
            </a: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direction</a:t>
            </a:r>
            <a:endParaRPr lang="en-US" sz="10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5. </a:t>
            </a: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toward</a:t>
            </a:r>
            <a:endParaRPr lang="en-US" sz="10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6. </a:t>
            </a: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healed</a:t>
            </a:r>
            <a:endParaRPr lang="en-US" sz="10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7. </a:t>
            </a: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brag</a:t>
            </a:r>
            <a:endParaRPr lang="en-US" sz="10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8. </a:t>
            </a: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tease</a:t>
            </a:r>
            <a:endParaRPr lang="en-US" sz="10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spcAft>
                <a:spcPts val="300"/>
              </a:spcAft>
            </a:pPr>
            <a:endParaRPr lang="en-US" sz="5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Vocabulary Skill: </a:t>
            </a: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SYNONYMS: Words that have similar meanings. </a:t>
            </a: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Ex: small</a:t>
            </a:r>
            <a:r>
              <a:rPr lang="en-US" sz="1000" dirty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and</a:t>
            </a: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tiny</a:t>
            </a:r>
            <a:endParaRPr lang="en-US" sz="10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spcAft>
                <a:spcPts val="300"/>
              </a:spcAft>
            </a:pPr>
            <a:endParaRPr lang="en-US" sz="10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spcAft>
                <a:spcPts val="300"/>
              </a:spcAft>
            </a:pPr>
            <a:endParaRPr lang="en-US" sz="10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spcAft>
                <a:spcPts val="300"/>
              </a:spcAft>
            </a:pPr>
            <a:endParaRPr lang="en-US" sz="10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spcAft>
                <a:spcPts val="300"/>
              </a:spcAft>
            </a:pPr>
            <a:endParaRPr lang="en-US" sz="1000" dirty="0">
              <a:latin typeface="AbcTeacher" panose="00000400000000000000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932934" y="4237415"/>
            <a:ext cx="1597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Pompiere " panose="020B0604020202020204" charset="0"/>
                <a:ea typeface="HelloHoneycrisp" panose="02000603000000000000" pitchFamily="2" charset="0"/>
              </a:rPr>
              <a:t>Math</a:t>
            </a:r>
            <a:endParaRPr lang="en-US" sz="2400" dirty="0">
              <a:latin typeface="Pompiere " panose="020B0604020202020204" charset="0"/>
              <a:ea typeface="HelloHoneycrisp" panose="02000603000000000000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776796" y="4575966"/>
            <a:ext cx="20043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Students will add and subtract </a:t>
            </a:r>
            <a:r>
              <a:rPr lang="en-US" sz="12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using models and the vertical method.</a:t>
            </a:r>
            <a:endParaRPr lang="en-US" sz="1200" u="sng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8388" y="4483541"/>
            <a:ext cx="930997" cy="783133"/>
          </a:xfrm>
          <a:prstGeom prst="rect">
            <a:avLst/>
          </a:prstGeom>
        </p:spPr>
      </p:pic>
      <p:sp>
        <p:nvSpPr>
          <p:cNvPr id="20" name="Explosion 1 19"/>
          <p:cNvSpPr/>
          <p:nvPr/>
        </p:nvSpPr>
        <p:spPr>
          <a:xfrm>
            <a:off x="1322955" y="4787914"/>
            <a:ext cx="1990422" cy="1621119"/>
          </a:xfrm>
          <a:prstGeom prst="irregularSeal1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 rot="21076211">
            <a:off x="1553709" y="5165911"/>
            <a:ext cx="151363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latin typeface="AbcPrint" panose="00000400000000000000" pitchFamily="2" charset="0"/>
              </a:rPr>
              <a:t>Vocabulary and Comprehension tests will be on Thursday.  Spelling, Phonics, and Grammar test will be on Friday.</a:t>
            </a:r>
            <a:endParaRPr lang="en-US" sz="1000" dirty="0">
              <a:latin typeface="AbcPrint" panose="00000400000000000000" pitchFamily="2" charset="0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203" y="4268565"/>
            <a:ext cx="666531" cy="666531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40464" y="3011700"/>
            <a:ext cx="1834831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11/6 </a:t>
            </a:r>
            <a:r>
              <a:rPr lang="en-US" sz="9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NO SCHOOL; In-Service Day</a:t>
            </a:r>
          </a:p>
          <a:p>
            <a:endParaRPr lang="en-US" sz="9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en-US" sz="9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11/12 No School</a:t>
            </a:r>
          </a:p>
          <a:p>
            <a:endParaRPr lang="en-US" sz="9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en-US" sz="9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11/15 Grade Cards</a:t>
            </a:r>
          </a:p>
          <a:p>
            <a:endParaRPr lang="en-US" sz="9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en-US" sz="9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11/15 Conferences 5-7</a:t>
            </a:r>
          </a:p>
          <a:p>
            <a:endParaRPr lang="en-US" sz="9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en-US" sz="9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11/19 Porter Flats Field Trip</a:t>
            </a:r>
          </a:p>
          <a:p>
            <a:endParaRPr lang="en-US" sz="9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en-US" sz="9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11/21 Thanksgiving Brunch / Reader’s Theater:  Parents Invited to Attend</a:t>
            </a:r>
          </a:p>
          <a:p>
            <a:endParaRPr lang="en-US" sz="9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endParaRPr lang="en-US" sz="9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889696" y="5582653"/>
            <a:ext cx="4737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Pompiere " panose="02000000000000000000" pitchFamily="2" charset="0"/>
              </a:rPr>
              <a:t>             WHAT’S HAPPENING THIS WEEK</a:t>
            </a:r>
            <a:endParaRPr lang="en-US" sz="2400" dirty="0">
              <a:latin typeface="Pompiere " panose="02000000000000000000" pitchFamily="2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29" y="7773525"/>
            <a:ext cx="1175833" cy="66140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5845" y="1547987"/>
            <a:ext cx="855261" cy="1064381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6603" y="3302347"/>
            <a:ext cx="938484" cy="473185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766203" y="3320890"/>
            <a:ext cx="3779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GTacoTuesday" panose="02000603000000000000" pitchFamily="2" charset="0"/>
                <a:ea typeface="AGTacoTuesday" panose="02000603000000000000" pitchFamily="2" charset="0"/>
              </a:rPr>
              <a:t>We are collecting canned food for the Sevier County Food Ministry.</a:t>
            </a:r>
            <a:endParaRPr lang="en-US" dirty="0">
              <a:latin typeface="AGTacoTuesday" panose="02000603000000000000" pitchFamily="2" charset="0"/>
              <a:ea typeface="AGTacoTuesday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7605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1560</TotalTime>
  <Words>257</Words>
  <Application>Microsoft Office PowerPoint</Application>
  <PresentationFormat>Letter Paper (8.5x11 in)</PresentationFormat>
  <Paragraphs>62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2" baseType="lpstr">
      <vt:lpstr>HelloHoneycrisp</vt:lpstr>
      <vt:lpstr>Open Sans Light</vt:lpstr>
      <vt:lpstr>Calibri</vt:lpstr>
      <vt:lpstr>Pompiere </vt:lpstr>
      <vt:lpstr>AbcTeacher</vt:lpstr>
      <vt:lpstr>AGTacoTuesday</vt:lpstr>
      <vt:lpstr>Calibri Light</vt:lpstr>
      <vt:lpstr>Wingdings</vt:lpstr>
      <vt:lpstr>Arial</vt:lpstr>
      <vt:lpstr>AbcPrint</vt:lpstr>
      <vt:lpstr>Office Theme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Jennifer Gonzalez</dc:creator>
  <cp:lastModifiedBy>support</cp:lastModifiedBy>
  <cp:revision>99</cp:revision>
  <cp:lastPrinted>2018-10-26T18:17:17Z</cp:lastPrinted>
  <dcterms:created xsi:type="dcterms:W3CDTF">2014-11-15T02:21:14Z</dcterms:created>
  <dcterms:modified xsi:type="dcterms:W3CDTF">2018-11-05T16:20:34Z</dcterms:modified>
</cp:coreProperties>
</file>