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handoutMasterIdLst>
    <p:handoutMasterId r:id="rId3"/>
  </p:handoutMasterIdLst>
  <p:sldIdLst>
    <p:sldId id="258" r:id="rId2"/>
  </p:sldIdLst>
  <p:sldSz cx="6858000" cy="9144000" type="letter"/>
  <p:notesSz cx="6950075" cy="9236075"/>
  <p:embeddedFontLst>
    <p:embeddedFont>
      <p:font typeface="AbcPrint" panose="00000400000000000000" pitchFamily="2" charset="0"/>
      <p:regular r:id="rId4"/>
    </p:embeddedFon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Open Sans Light" panose="020B0604020202020204" charset="0"/>
      <p:regular r:id="rId9"/>
      <p:italic r:id="rId10"/>
    </p:embeddedFont>
    <p:embeddedFont>
      <p:font typeface="AbcTeacher" panose="00000400000000000000" pitchFamily="2" charset="0"/>
      <p:regular r:id="rId11"/>
    </p:embeddedFont>
    <p:embeddedFont>
      <p:font typeface="Pompiere " panose="020B0604020202020204" charset="0"/>
      <p:regular r:id="rId12"/>
    </p:embeddedFont>
    <p:embeddedFont>
      <p:font typeface="HelloHoneycrisp" panose="02000603000000000000" pitchFamily="2" charset="0"/>
      <p:regular r:id="rId13"/>
    </p:embeddedFont>
    <p:embeddedFont>
      <p:font typeface="Calibri Light" panose="020F0302020204030204" pitchFamily="34" charset="0"/>
      <p:regular r:id="rId14"/>
      <p:italic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C786"/>
    <a:srgbClr val="D4A97E"/>
    <a:srgbClr val="FFCC00"/>
    <a:srgbClr val="4BCD9B"/>
    <a:srgbClr val="66FF33"/>
    <a:srgbClr val="99FF33"/>
    <a:srgbClr val="FF33CC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3" autoAdjust="0"/>
    <p:restoredTop sz="94660"/>
  </p:normalViewPr>
  <p:slideViewPr>
    <p:cSldViewPr snapToGrid="0" showGuides="1">
      <p:cViewPr>
        <p:scale>
          <a:sx n="238" d="100"/>
          <a:sy n="238" d="100"/>
        </p:scale>
        <p:origin x="-498" y="-5736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3" d="100"/>
          <a:sy n="53" d="100"/>
        </p:scale>
        <p:origin x="2544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theme" Target="theme/theme1.xml"/><Relationship Id="rId3" Type="http://schemas.openxmlformats.org/officeDocument/2006/relationships/handoutMaster" Target="handoutMasters/handout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font" Target="fonts/font12.fntdata"/><Relationship Id="rId10" Type="http://schemas.openxmlformats.org/officeDocument/2006/relationships/font" Target="fonts/font7.fntdata"/><Relationship Id="rId19" Type="http://schemas.openxmlformats.org/officeDocument/2006/relationships/tableStyles" Target="tableStyles.xml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7"/>
          </a:xfrm>
          <a:prstGeom prst="rect">
            <a:avLst/>
          </a:prstGeom>
        </p:spPr>
        <p:txBody>
          <a:bodyPr vert="horz" lIns="92487" tIns="46244" rIns="92487" bIns="4624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8" y="0"/>
            <a:ext cx="3011699" cy="463407"/>
          </a:xfrm>
          <a:prstGeom prst="rect">
            <a:avLst/>
          </a:prstGeom>
        </p:spPr>
        <p:txBody>
          <a:bodyPr vert="horz" lIns="92487" tIns="46244" rIns="92487" bIns="46244" rtlCol="0"/>
          <a:lstStyle>
            <a:lvl1pPr algn="r">
              <a:defRPr sz="1200"/>
            </a:lvl1pPr>
          </a:lstStyle>
          <a:p>
            <a:fld id="{D953BA06-4A16-40E9-8730-D2CE8F64176C}" type="datetimeFigureOut">
              <a:rPr lang="en-US" smtClean="0"/>
              <a:t>9/16/2018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9"/>
            <a:ext cx="3011699" cy="463406"/>
          </a:xfrm>
          <a:prstGeom prst="rect">
            <a:avLst/>
          </a:prstGeom>
        </p:spPr>
        <p:txBody>
          <a:bodyPr vert="horz" lIns="92487" tIns="46244" rIns="92487" bIns="4624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8" y="8772669"/>
            <a:ext cx="3011699" cy="463406"/>
          </a:xfrm>
          <a:prstGeom prst="rect">
            <a:avLst/>
          </a:prstGeom>
        </p:spPr>
        <p:txBody>
          <a:bodyPr vert="horz" lIns="92487" tIns="46244" rIns="92487" bIns="46244" rtlCol="0" anchor="b"/>
          <a:lstStyle>
            <a:lvl1pPr algn="r">
              <a:defRPr sz="1200"/>
            </a:lvl1pPr>
          </a:lstStyle>
          <a:p>
            <a:fld id="{B3D7DE91-8CF2-4510-8BF7-D237584AF2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8201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F3B6F-EE77-45F3-8ADC-61D5DF62CC9C}" type="datetimeFigureOut">
              <a:rPr lang="en-US" smtClean="0"/>
              <a:t>9/16/2018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40D97-33F6-4971-95A1-2EC61B110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877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F3B6F-EE77-45F3-8ADC-61D5DF62CC9C}" type="datetimeFigureOut">
              <a:rPr lang="en-US" smtClean="0"/>
              <a:t>9/16/2018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40D97-33F6-4971-95A1-2EC61B110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89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F3B6F-EE77-45F3-8ADC-61D5DF62CC9C}" type="datetimeFigureOut">
              <a:rPr lang="en-US" smtClean="0"/>
              <a:t>9/16/2018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40D97-33F6-4971-95A1-2EC61B110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722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F3B6F-EE77-45F3-8ADC-61D5DF62CC9C}" type="datetimeFigureOut">
              <a:rPr lang="en-US" smtClean="0"/>
              <a:t>9/16/2018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40D97-33F6-4971-95A1-2EC61B110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120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F3B6F-EE77-45F3-8ADC-61D5DF62CC9C}" type="datetimeFigureOut">
              <a:rPr lang="en-US" smtClean="0"/>
              <a:t>9/16/2018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40D97-33F6-4971-95A1-2EC61B110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625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F3B6F-EE77-45F3-8ADC-61D5DF62CC9C}" type="datetimeFigureOut">
              <a:rPr lang="en-US" smtClean="0"/>
              <a:t>9/16/2018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40D97-33F6-4971-95A1-2EC61B110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590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F3B6F-EE77-45F3-8ADC-61D5DF62CC9C}" type="datetimeFigureOut">
              <a:rPr lang="en-US" smtClean="0"/>
              <a:t>9/16/2018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40D97-33F6-4971-95A1-2EC61B110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5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F3B6F-EE77-45F3-8ADC-61D5DF62CC9C}" type="datetimeFigureOut">
              <a:rPr lang="en-US" smtClean="0"/>
              <a:t>9/16/2018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40D97-33F6-4971-95A1-2EC61B110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460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F3B6F-EE77-45F3-8ADC-61D5DF62CC9C}" type="datetimeFigureOut">
              <a:rPr lang="en-US" smtClean="0"/>
              <a:t>9/16/2018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40D97-33F6-4971-95A1-2EC61B110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581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F3B6F-EE77-45F3-8ADC-61D5DF62CC9C}" type="datetimeFigureOut">
              <a:rPr lang="en-US" smtClean="0"/>
              <a:t>9/16/2018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40D97-33F6-4971-95A1-2EC61B110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637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F3B6F-EE77-45F3-8ADC-61D5DF62CC9C}" type="datetimeFigureOut">
              <a:rPr lang="en-US" smtClean="0"/>
              <a:t>9/16/2018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40D97-33F6-4971-95A1-2EC61B110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011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8F3B6F-EE77-45F3-8ADC-61D5DF62CC9C}" type="datetimeFigureOut">
              <a:rPr lang="en-US" smtClean="0"/>
              <a:t>9/16/2018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D40D97-33F6-4971-95A1-2EC61B110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14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6858000" cy="145582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1455821"/>
            <a:ext cx="1735494" cy="768817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735494" y="5523722"/>
            <a:ext cx="5122506" cy="362027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 bwMode="white">
          <a:xfrm>
            <a:off x="205273" y="166228"/>
            <a:ext cx="64216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spc="300" dirty="0" smtClean="0">
                <a:solidFill>
                  <a:schemeClr val="bg1"/>
                </a:solidFill>
                <a:latin typeface="Pompiere " panose="02000000000000000000" pitchFamily="2" charset="0"/>
              </a:rPr>
              <a:t>CLASSROOM NEWS</a:t>
            </a:r>
            <a:endParaRPr lang="en-US" sz="6000" spc="300" dirty="0">
              <a:solidFill>
                <a:schemeClr val="bg1"/>
              </a:solidFill>
              <a:latin typeface="Pompiere 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 bwMode="white">
          <a:xfrm>
            <a:off x="637674" y="962522"/>
            <a:ext cx="5594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Pompiere " panose="02000000000000000000" pitchFamily="2" charset="0"/>
              </a:rPr>
              <a:t>Week of September 17, 2018</a:t>
            </a:r>
            <a:r>
              <a:rPr lang="en-US" dirty="0" smtClean="0">
                <a:solidFill>
                  <a:schemeClr val="bg1"/>
                </a:solidFill>
                <a:latin typeface="Pompiere " panose="02000000000000000000" pitchFamily="2" charset="0"/>
                <a:sym typeface="Wingdings" panose="05000000000000000000" pitchFamily="2" charset="2"/>
              </a:rPr>
              <a:t>  danielleroderick@sevier.org</a:t>
            </a:r>
            <a:endParaRPr lang="en-US" dirty="0">
              <a:solidFill>
                <a:schemeClr val="bg1"/>
              </a:solidFill>
              <a:latin typeface="Pompiere 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53600" y="1537646"/>
            <a:ext cx="500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smtClean="0">
                <a:latin typeface="Pompiere " panose="02000000000000000000" pitchFamily="2" charset="0"/>
              </a:rPr>
              <a:t>BALLOON CAR ENGINEERS</a:t>
            </a:r>
            <a:endParaRPr lang="en-US" sz="3200" dirty="0">
              <a:latin typeface="Pompiere 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37851" y="1985462"/>
            <a:ext cx="203546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endParaRPr lang="en-US" sz="13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lnSpc>
                <a:spcPts val="1600"/>
              </a:lnSpc>
            </a:pPr>
            <a:r>
              <a:rPr lang="en-US" sz="13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Students explained their designs for the balloon car project.  They did a fabulous job explaining their design and the materials they used.  Thanks for all your help with this project!</a:t>
            </a:r>
          </a:p>
        </p:txBody>
      </p:sp>
      <p:sp>
        <p:nvSpPr>
          <p:cNvPr id="10" name="Rectangle 9"/>
          <p:cNvSpPr/>
          <p:nvPr/>
        </p:nvSpPr>
        <p:spPr>
          <a:xfrm>
            <a:off x="1889695" y="6087989"/>
            <a:ext cx="2876445" cy="29550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889696" y="6087989"/>
            <a:ext cx="2876444" cy="41031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 bwMode="white">
          <a:xfrm>
            <a:off x="1961887" y="6104904"/>
            <a:ext cx="26958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Pompiere " panose="02000000000000000000" pitchFamily="2" charset="0"/>
              </a:rPr>
              <a:t>Spelling Words</a:t>
            </a:r>
            <a:endParaRPr lang="en-US" sz="2000" dirty="0">
              <a:solidFill>
                <a:schemeClr val="bg1"/>
              </a:solidFill>
              <a:latin typeface="Pompiere 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028894" y="6081627"/>
            <a:ext cx="1649370" cy="29725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015784" y="6059913"/>
            <a:ext cx="1664701" cy="41031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 bwMode="white">
          <a:xfrm>
            <a:off x="5129213" y="6076828"/>
            <a:ext cx="14677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Pompiere " panose="02000000000000000000" pitchFamily="2" charset="0"/>
              </a:rPr>
              <a:t>Vocabulary</a:t>
            </a:r>
            <a:endParaRPr lang="en-US" sz="2000" dirty="0">
              <a:solidFill>
                <a:schemeClr val="bg1"/>
              </a:solidFill>
              <a:latin typeface="Pompiere 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889696" y="5582653"/>
            <a:ext cx="4737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Pompiere " panose="02000000000000000000" pitchFamily="2" charset="0"/>
              </a:rPr>
              <a:t>WHAT’S HAPPENING THIS WEEK</a:t>
            </a:r>
            <a:endParaRPr lang="en-US" sz="2400" dirty="0">
              <a:latin typeface="Pompiere 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-1564688" y="8407864"/>
            <a:ext cx="48246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Pompiere " panose="02000000000000000000" pitchFamily="2" charset="0"/>
              </a:rPr>
              <a:t>It’s ok to not know, </a:t>
            </a:r>
          </a:p>
          <a:p>
            <a:pPr algn="ctr"/>
            <a:r>
              <a:rPr lang="en-US" dirty="0" smtClean="0">
                <a:latin typeface="Pompiere " panose="02000000000000000000" pitchFamily="2" charset="0"/>
              </a:rPr>
              <a:t>but it’s not ok to not try.</a:t>
            </a:r>
            <a:endParaRPr lang="en-US" dirty="0">
              <a:latin typeface="Pompiere " panose="02000000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949856" y="6597245"/>
            <a:ext cx="2816284" cy="2385268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1. cake</a:t>
            </a: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2. mine</a:t>
            </a: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3. plate</a:t>
            </a: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4. size</a:t>
            </a: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5. ate</a:t>
            </a: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6. grape</a:t>
            </a: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7. prize</a:t>
            </a: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8. wipe</a:t>
            </a: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9. race</a:t>
            </a: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10. line</a:t>
            </a: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11. pile</a:t>
            </a: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12. rake</a:t>
            </a: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13. gave</a:t>
            </a: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14. bike</a:t>
            </a: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15. mistake</a:t>
            </a: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16. while</a:t>
            </a:r>
          </a:p>
          <a:p>
            <a:pPr>
              <a:spcAft>
                <a:spcPts val="300"/>
              </a:spcAft>
            </a:pPr>
            <a:endParaRPr lang="en-US" sz="10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**Students may receive a differentiated list based on pretest results.</a:t>
            </a:r>
          </a:p>
          <a:p>
            <a:pPr>
              <a:spcAft>
                <a:spcPts val="300"/>
              </a:spcAft>
            </a:pPr>
            <a:endParaRPr lang="en-US" sz="10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PHONICS SKILL: LONG VOWELS A, I ; SOUNDS FOR C</a:t>
            </a:r>
          </a:p>
          <a:p>
            <a:pPr>
              <a:spcAft>
                <a:spcPts val="300"/>
              </a:spcAft>
            </a:pPr>
            <a:endParaRPr lang="en-US" sz="1000" dirty="0">
              <a:latin typeface="AbcTeacher" panose="00000400000000000000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4212" y="3014789"/>
            <a:ext cx="1657837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10/2 Report Cards</a:t>
            </a:r>
          </a:p>
          <a:p>
            <a:endParaRPr lang="en-US" sz="9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en-US" sz="9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10/4 Conferences 4-6</a:t>
            </a:r>
          </a:p>
          <a:p>
            <a:endParaRPr lang="en-US" sz="9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en-US" sz="9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10/12 Vacation: No School</a:t>
            </a:r>
          </a:p>
          <a:p>
            <a:endParaRPr lang="en-US" sz="9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en-US" sz="9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10/15 Vacation: No School</a:t>
            </a:r>
          </a:p>
          <a:p>
            <a:endParaRPr lang="en-US" sz="9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en-US" sz="9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10/25 Fall Festival</a:t>
            </a:r>
          </a:p>
          <a:p>
            <a:endParaRPr lang="en-US" sz="9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endParaRPr lang="en-US" sz="9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-71091" y="1583471"/>
            <a:ext cx="1877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HelloHoneycrisp" panose="02000603000000000000" pitchFamily="2" charset="0"/>
                <a:ea typeface="HelloHoneycrisp" panose="02000603000000000000" pitchFamily="2" charset="0"/>
              </a:rPr>
              <a:t>Mark Your Calendar</a:t>
            </a:r>
            <a:endParaRPr lang="en-US" dirty="0">
              <a:latin typeface="HelloHoneycrisp" panose="02000603000000000000" pitchFamily="2" charset="0"/>
              <a:ea typeface="HelloHoneycrisp" panose="02000603000000000000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7105" y="6239391"/>
            <a:ext cx="1597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Pompiere " panose="020B0604020202020204" charset="0"/>
                <a:ea typeface="HelloHoneycrisp" panose="02000603000000000000" pitchFamily="2" charset="0"/>
              </a:rPr>
              <a:t>Reading</a:t>
            </a:r>
            <a:endParaRPr lang="en-US" sz="2400" dirty="0">
              <a:latin typeface="Pompiere " panose="020B0604020202020204" charset="0"/>
              <a:ea typeface="HelloHoneycrisp" panose="02000603000000000000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2249" y="6656466"/>
            <a:ext cx="156449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Students will be identifying author’s purpose, comparing and contrasting, and evaluating comprehension in </a:t>
            </a:r>
            <a:r>
              <a:rPr lang="en-US" sz="1200" u="sng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Dogs</a:t>
            </a:r>
            <a:r>
              <a:rPr lang="en-US" sz="12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.</a:t>
            </a:r>
            <a:endParaRPr lang="en-US" sz="12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649" y="2003337"/>
            <a:ext cx="1129990" cy="847493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5103025" y="6580509"/>
            <a:ext cx="1257568" cy="3247043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1. hairy</a:t>
            </a: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2. mammals</a:t>
            </a: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3. litter</a:t>
            </a: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4. stayed</a:t>
            </a: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5. canned</a:t>
            </a: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6. chews</a:t>
            </a: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7. clipped</a:t>
            </a: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8. coat</a:t>
            </a:r>
          </a:p>
          <a:p>
            <a:pPr>
              <a:spcAft>
                <a:spcPts val="300"/>
              </a:spcAft>
            </a:pPr>
            <a:endParaRPr lang="en-US" sz="10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Vocabulary Skill: Multiple Meaning Words</a:t>
            </a:r>
          </a:p>
          <a:p>
            <a:pPr>
              <a:spcAft>
                <a:spcPts val="300"/>
              </a:spcAft>
            </a:pPr>
            <a:endParaRPr lang="en-US" sz="10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spcAft>
                <a:spcPts val="300"/>
              </a:spcAft>
            </a:pPr>
            <a:endParaRPr lang="en-US" sz="10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spcAft>
                <a:spcPts val="300"/>
              </a:spcAft>
            </a:pPr>
            <a:endParaRPr lang="en-US" sz="10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spcAft>
                <a:spcPts val="300"/>
              </a:spcAft>
            </a:pPr>
            <a:endParaRPr lang="en-US" sz="10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spcAft>
                <a:spcPts val="300"/>
              </a:spcAft>
            </a:pPr>
            <a:endParaRPr lang="en-US" sz="1000" dirty="0">
              <a:latin typeface="AbcTeacher" panose="00000400000000000000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932934" y="4237415"/>
            <a:ext cx="1597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Pompiere " panose="020B0604020202020204" charset="0"/>
                <a:ea typeface="HelloHoneycrisp" panose="02000603000000000000" pitchFamily="2" charset="0"/>
              </a:rPr>
              <a:t>Math</a:t>
            </a:r>
            <a:endParaRPr lang="en-US" sz="2400" dirty="0">
              <a:latin typeface="Pompiere " panose="020B0604020202020204" charset="0"/>
              <a:ea typeface="HelloHoneycrisp" panose="02000603000000000000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776796" y="4575966"/>
            <a:ext cx="20043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Students will continue to count numbers up to 1,000, and write numbers in unit form, word form, and expanded form.</a:t>
            </a:r>
            <a:endParaRPr lang="en-US" sz="1200" u="sng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8388" y="4483541"/>
            <a:ext cx="930997" cy="7831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9" y="4931396"/>
            <a:ext cx="1548372" cy="124465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8168" y="2170856"/>
            <a:ext cx="2529710" cy="189728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3227" y="3969286"/>
            <a:ext cx="1094690" cy="1459587"/>
          </a:xfrm>
          <a:prstGeom prst="rect">
            <a:avLst/>
          </a:prstGeom>
        </p:spPr>
      </p:pic>
      <p:sp>
        <p:nvSpPr>
          <p:cNvPr id="20" name="Explosion 1 19"/>
          <p:cNvSpPr/>
          <p:nvPr/>
        </p:nvSpPr>
        <p:spPr>
          <a:xfrm>
            <a:off x="720434" y="5259726"/>
            <a:ext cx="2084942" cy="1447487"/>
          </a:xfrm>
          <a:prstGeom prst="irregularSeal1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 rot="21076211">
            <a:off x="926306" y="5551408"/>
            <a:ext cx="1585515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AbcPrint" panose="00000400000000000000" pitchFamily="2" charset="0"/>
              </a:rPr>
              <a:t>Students will take Spelling/Comprehension Tests on Tuesday </a:t>
            </a:r>
            <a:r>
              <a:rPr lang="en-US" sz="1100" smtClean="0">
                <a:latin typeface="AbcPrint" panose="00000400000000000000" pitchFamily="2" charset="0"/>
              </a:rPr>
              <a:t>and </a:t>
            </a:r>
            <a:r>
              <a:rPr lang="en-US" sz="1100" smtClean="0">
                <a:latin typeface="AbcPrint" panose="00000400000000000000" pitchFamily="2" charset="0"/>
              </a:rPr>
              <a:t>Phonics/Grammar </a:t>
            </a:r>
            <a:r>
              <a:rPr lang="en-US" sz="1100" dirty="0" smtClean="0">
                <a:latin typeface="AbcPrint" panose="00000400000000000000" pitchFamily="2" charset="0"/>
              </a:rPr>
              <a:t>on Wednesday.</a:t>
            </a:r>
            <a:endParaRPr lang="en-US" sz="1100" dirty="0">
              <a:latin typeface="AbcPrint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7605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1285</TotalTime>
  <Words>246</Words>
  <Application>Microsoft Office PowerPoint</Application>
  <PresentationFormat>Letter Paper (8.5x11 in)</PresentationFormat>
  <Paragraphs>58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1" baseType="lpstr">
      <vt:lpstr>AbcPrint</vt:lpstr>
      <vt:lpstr>Calibri</vt:lpstr>
      <vt:lpstr>Open Sans Light</vt:lpstr>
      <vt:lpstr>AbcTeacher</vt:lpstr>
      <vt:lpstr>Pompiere </vt:lpstr>
      <vt:lpstr>HelloHoneycrisp</vt:lpstr>
      <vt:lpstr>Calibri Light</vt:lpstr>
      <vt:lpstr>Wingdings</vt:lpstr>
      <vt:lpstr>Arial</vt:lpstr>
      <vt:lpstr>Office Theme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Jennifer Gonzalez</dc:creator>
  <cp:lastModifiedBy>support</cp:lastModifiedBy>
  <cp:revision>81</cp:revision>
  <cp:lastPrinted>2018-09-16T19:44:18Z</cp:lastPrinted>
  <dcterms:created xsi:type="dcterms:W3CDTF">2014-11-15T02:21:14Z</dcterms:created>
  <dcterms:modified xsi:type="dcterms:W3CDTF">2018-09-16T19:44:33Z</dcterms:modified>
</cp:coreProperties>
</file>